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/>
          <p:cNvSpPr>
            <a:spLocks noGrp="1"/>
          </p:cNvSpPr>
          <p:nvPr>
            <p:ph type="ctrTitle"/>
          </p:nvPr>
        </p:nvSpPr>
        <p:spPr>
          <a:xfrm>
            <a:off x="685800" y="990601"/>
            <a:ext cx="7772400" cy="2609850"/>
          </a:xfrm>
        </p:spPr>
        <p:txBody>
          <a:bodyPr>
            <a:no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  <a:contourClr>
                <a:srgbClr val="FFFFFF"/>
              </a:contourClr>
            </a:sp3d>
          </a:bodyPr>
          <a:lstStyle>
            <a:lvl1pPr algn="ctr">
              <a:defRPr lang="en-US" sz="5800" dirty="0" smtClean="0">
                <a:ln w="9525">
                  <a:noFill/>
                </a:ln>
                <a:effectLst>
                  <a:outerShdw blurRad="50800" dist="38100" dir="822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967089"/>
          </a:xfrm>
        </p:spPr>
        <p:txBody>
          <a:bodyPr>
            <a:normAutofit/>
          </a:bodyPr>
          <a:lstStyle>
            <a:lvl1pPr marL="0" indent="0" algn="ctr">
              <a:buNone/>
              <a:defRPr lang="en-US" sz="3000" b="0">
                <a:solidFill>
                  <a:schemeClr val="tx2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Rectangle 2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1E5BC-6A6D-4995-8A46-782A2F848F62}" type="datetimeFigureOut">
              <a:rPr lang="ru-RU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5" name="Rectangl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EB8CF-150A-4120-AE34-BA6DB071D3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2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F35FD-D496-4401-B136-0F1E0491B6AA}" type="datetimeFigureOut">
              <a:rPr lang="ru-RU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5" name="Rectangl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88B79-68C6-4D44-A13A-D695ABEA32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2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BC769-9FC9-418E-9ECA-6945A7B0AE51}" type="datetimeFigureOut">
              <a:rPr lang="ru-RU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5" name="Rectangl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C3F09-1331-41BA-8D0A-421E61F8A6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Rectangle 2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8C2B4-46DA-49A2-818A-6E2C06AFA3AC}" type="datetimeFigureOut">
              <a:rPr lang="ru-RU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5" name="Rectangl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12341-E96A-42AF-91BF-CE57616645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722313" y="2685391"/>
            <a:ext cx="7772400" cy="3112843"/>
          </a:xfrm>
        </p:spPr>
        <p:txBody>
          <a:bodyPr anchor="t"/>
          <a:lstStyle>
            <a:lvl1pPr algn="ctr">
              <a:buNone/>
              <a:defRPr lang="en-US" sz="6000" b="1" dirty="0">
                <a:solidFill>
                  <a:schemeClr val="tx2">
                    <a:shade val="85000"/>
                    <a:satMod val="1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722313" y="1128932"/>
            <a:ext cx="7772400" cy="1509712"/>
          </a:xfrm>
        </p:spPr>
        <p:txBody>
          <a:bodyPr anchor="b">
            <a:normAutofit/>
          </a:bodyPr>
          <a:lstStyle>
            <a:lvl1pPr algn="ctr">
              <a:buNone/>
              <a:defRPr lang="en-US" sz="2400" b="0" smtClean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D12D8-8495-4156-8298-887C18CA2F93}" type="datetimeFigureOut">
              <a:rPr lang="ru-RU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5" name="Rectangl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4CDAA-633E-498D-8345-93DCD659CB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2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1DB7E-DF95-4880-AF90-EBCF9C853CF8}" type="datetimeFigureOut">
              <a:rPr lang="ru-RU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6" name="Rectangl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DC222-AFE6-4B99-BA70-BE56BD402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2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07165-E2A2-4000-91B6-E942B02D5164}" type="datetimeFigureOut">
              <a:rPr lang="ru-RU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8" name="Rectangl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733B7-5460-45B3-BCEA-D596563371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2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BA714-9C50-456C-9A7F-34B85F896652}" type="datetimeFigureOut">
              <a:rPr lang="ru-RU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4" name="Rectangl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60A36-02D1-4815-B1EA-D0EA379BC8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30E33-318A-4B39-898C-57BC8E2CCAC8}" type="datetimeFigureOut">
              <a:rPr lang="ru-RU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3" name="Rectangl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C43D4-3121-495B-8797-4121AB7E1D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ctr">
              <a:defRPr sz="24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89D51-F41E-4140-8D20-82468A55EB6D}" type="datetimeFigureOut">
              <a:rPr lang="ru-RU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6" name="Rectangl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BA5F0-3417-4ADA-A951-0CC03FF0AF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727075" y="1062038"/>
            <a:ext cx="4600575" cy="3978275"/>
          </a:xfrm>
          <a:prstGeom prst="rect">
            <a:avLst/>
          </a:prstGeom>
          <a:solidFill>
            <a:schemeClr val="tx2">
              <a:shade val="15000"/>
            </a:schemeClr>
          </a:solidFill>
          <a:ln w="63500">
            <a:noFill/>
            <a:miter lim="800000"/>
          </a:ln>
          <a:effectLst>
            <a:outerShdw blurRad="63500" dist="25400" dir="7200000" algn="t" rotWithShape="0">
              <a:prstClr val="black">
                <a:alpha val="45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45720" rIns="45720" anchor="ctr">
            <a:normAutofit/>
          </a:bodyPr>
          <a:lstStyle/>
          <a:p>
            <a:pPr indent="-27432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endParaRPr lang="en-US" sz="2000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5514536" y="4343400"/>
            <a:ext cx="3048000" cy="709858"/>
          </a:xfrm>
        </p:spPr>
        <p:txBody>
          <a:bodyPr anchor="t">
            <a:noAutofit/>
          </a:bodyPr>
          <a:lstStyle>
            <a:lvl1pPr algn="l">
              <a:buNone/>
              <a:defRPr sz="22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pic" idx="1"/>
          </p:nvPr>
        </p:nvSpPr>
        <p:spPr>
          <a:xfrm>
            <a:off x="739645" y="1222657"/>
            <a:ext cx="4575601" cy="3657600"/>
          </a:xfrm>
          <a:solidFill>
            <a:schemeClr val="tx2">
              <a:shade val="75000"/>
            </a:schemeClr>
          </a:solidFill>
          <a:ln w="63500"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>
            <a:lvl1pPr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5514536" y="1371600"/>
            <a:ext cx="3044952" cy="2930086"/>
          </a:xfrm>
        </p:spPr>
        <p:txBody>
          <a:bodyPr bIns="0" anchor="b">
            <a:normAutofit/>
          </a:bodyPr>
          <a:lstStyle>
            <a:lvl1pPr marL="0" marR="0" indent="0" algn="l">
              <a:buFontTx/>
              <a:buNone/>
              <a:defRPr sz="1300">
                <a:solidFill>
                  <a:schemeClr val="tx1">
                    <a:tint val="95000"/>
                  </a:schemeClr>
                </a:solidFill>
              </a:defRPr>
            </a:lvl1pPr>
            <a:lvl2pPr marL="460375" marR="0" indent="-112713">
              <a:buFontTx/>
              <a:buNone/>
              <a:defRPr sz="1200"/>
            </a:lvl2pPr>
            <a:lvl3pPr marL="914400" marR="0" indent="-117475">
              <a:buFontTx/>
              <a:buNone/>
              <a:defRPr sz="1000"/>
            </a:lvl3pPr>
            <a:lvl4pPr marL="1316038" marR="0" indent="-112713">
              <a:buFontTx/>
              <a:buNone/>
              <a:defRPr sz="900"/>
            </a:lvl4pPr>
            <a:lvl5pPr marL="1711325" marR="0" indent="-117475"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D42C9-84B1-4FB9-BF33-5B207A0F11AC}" type="datetimeFigureOut">
              <a:rPr lang="ru-RU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0FBD2-EBE0-4F56-9B7C-34E0C52678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11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Rectangle 22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 fontAlgn="auto">
              <a:spcBef>
                <a:spcPts val="0"/>
              </a:spcBef>
              <a:spcAft>
                <a:spcPts val="0"/>
              </a:spcAft>
              <a:defRPr lang="en-US" sz="120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pPr>
              <a:defRPr/>
            </a:pPr>
            <a:fld id="{80F1D002-776B-42A3-8656-56E3F930E5DB}" type="datetimeFigureOut">
              <a:rPr lang="ru-RU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anchor="b" anchorCtr="0"/>
          <a:lstStyle>
            <a:lvl1pPr algn="ctr" fontAlgn="auto">
              <a:spcBef>
                <a:spcPts val="0"/>
              </a:spcBef>
              <a:spcAft>
                <a:spcPts val="0"/>
              </a:spcAft>
              <a:defRPr lang="en-US" sz="120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lang="en-US" sz="120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pPr>
              <a:defRPr/>
            </a:pPr>
            <a:fld id="{81CBFF41-FCDC-418D-99CF-F5FD6C02E4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72" r:id="rId9"/>
    <p:sldLayoutId id="2147483663" r:id="rId10"/>
    <p:sldLayoutId id="2147483662" r:id="rId11"/>
  </p:sldLayoutIdLst>
  <p:txStyles>
    <p:titleStyle>
      <a:defPPr>
        <a:defRPr sz="4400">
          <a:solidFill>
            <a:schemeClr val="tx2">
              <a:shade val="85000"/>
              <a:satMod val="150000"/>
            </a:schemeClr>
          </a:solidFill>
          <a:latin typeface="+mj-lt"/>
          <a:ea typeface="+mj-ea"/>
          <a:cs typeface="+mj-cs"/>
        </a:defRPr>
      </a:defPPr>
      <a:lvl1pPr algn="ctr" rtl="0" eaLnBrk="0" fontAlgn="base" hangingPunct="0">
        <a:spcBef>
          <a:spcPct val="0"/>
        </a:spcBef>
        <a:spcAft>
          <a:spcPct val="0"/>
        </a:spcAft>
        <a:defRPr lang="en-US" sz="4800" b="1" kern="1200" dirty="0">
          <a:solidFill>
            <a:srgbClr val="7F4A25"/>
          </a:solidFill>
          <a:effectLst>
            <a:outerShdw blurRad="63500" dist="38100" dir="8220000" algn="tl" rotWithShape="0">
              <a:srgbClr val="000000">
                <a:alpha val="30000"/>
              </a:srgbClr>
            </a:outerShdw>
          </a:effectLst>
          <a:latin typeface="+mj-lt"/>
          <a:ea typeface="+mj-lt"/>
          <a:cs typeface="+mj-lt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7F4A25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7F4A25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7F4A25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7F4A25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rgbClr val="7F4A25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rgbClr val="7F4A25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rgbClr val="7F4A25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rgbClr val="7F4A25"/>
          </a:solidFill>
          <a:latin typeface="Candara" pitchFamily="34" charset="0"/>
        </a:defRPr>
      </a:lvl9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342900" indent="-6159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557213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 2" pitchFamily="18" charset="2"/>
        <a:buChar char=""/>
        <a:defRPr sz="2200">
          <a:solidFill>
            <a:schemeClr val="tx1"/>
          </a:solidFill>
          <a:latin typeface="+mn-lt"/>
          <a:ea typeface="+mn-lt"/>
          <a:cs typeface="+mn-lt"/>
        </a:defRPr>
      </a:lvl2pPr>
      <a:lvl3pPr marL="812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068388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4pPr>
      <a:lvl5pPr marL="131603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5pPr>
      <a:lvl6pPr marL="1572768" indent="-228600" algn="l" eaLnBrk="1" hangingPunct="1">
        <a:buClr>
          <a:schemeClr val="tx2"/>
        </a:buClr>
        <a:buFont typeface="Wingdings 2" pitchFamily="18" charset="2"/>
        <a:buChar char=""/>
        <a:defRPr lang="en-US" sz="1600" baseline="0" smtClean="0">
          <a:latin typeface="+mn-lt"/>
        </a:defRPr>
      </a:lvl6pPr>
      <a:lvl7pPr marL="1819656" indent="-228600" algn="l" eaLnBrk="1" hangingPunct="1">
        <a:buClr>
          <a:schemeClr val="accent1"/>
        </a:buClr>
        <a:buFont typeface="Wingdings 2" pitchFamily="18" charset="2"/>
        <a:buChar char=""/>
        <a:defRPr lang="en-US" sz="1600" baseline="0" smtClean="0">
          <a:latin typeface="+mn-lt"/>
        </a:defRPr>
      </a:lvl7pPr>
      <a:lvl8pPr marL="2066544" indent="-228600" algn="l" eaLnBrk="1" hangingPunct="1">
        <a:buClr>
          <a:schemeClr val="tx2"/>
        </a:buClr>
        <a:buFont typeface="Wingdings 2" pitchFamily="18" charset="2"/>
        <a:buChar char=""/>
        <a:defRPr sz="1600" baseline="0">
          <a:latin typeface="+mn-lt"/>
        </a:defRPr>
      </a:lvl8pPr>
      <a:lvl9pPr marL="2313432" indent="-228600" algn="l" eaLnBrk="1" hangingPunct="1">
        <a:buClr>
          <a:schemeClr val="accent1"/>
        </a:buClr>
        <a:buFont typeface="Wingdings 2" pitchFamily="18" charset="2"/>
        <a:buChar char=""/>
        <a:defRPr sz="1400" baseline="0">
          <a:latin typeface="+mn-lt"/>
        </a:defRPr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347864" y="692696"/>
            <a:ext cx="5614392" cy="2952328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chemeClr val="tx2">
                    <a:shade val="85000"/>
                    <a:satMod val="150000"/>
                  </a:schemeClr>
                </a:solidFill>
              </a:rPr>
              <a:t>Классный час</a:t>
            </a:r>
            <a:br>
              <a:rPr lang="ru-RU">
                <a:solidFill>
                  <a:schemeClr val="tx2">
                    <a:shade val="85000"/>
                    <a:satMod val="150000"/>
                  </a:schemeClr>
                </a:solidFill>
              </a:rPr>
            </a:br>
            <a:r>
              <a:rPr lang="ru-RU">
                <a:solidFill>
                  <a:schemeClr val="tx2">
                    <a:shade val="85000"/>
                    <a:satMod val="150000"/>
                  </a:schemeClr>
                </a:solidFill>
              </a:rPr>
              <a:t>«Моя будущая профессия»</a:t>
            </a:r>
          </a:p>
        </p:txBody>
      </p:sp>
      <p:sp>
        <p:nvSpPr>
          <p:cNvPr id="13314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9388" y="4581525"/>
            <a:ext cx="8713787" cy="2087563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z="2800" b="1" smtClean="0">
              <a:solidFill>
                <a:srgbClr val="82231D"/>
              </a:solidFill>
              <a:latin typeface="Comic Sans MS" pitchFamily="66" charset="0"/>
            </a:endParaRPr>
          </a:p>
        </p:txBody>
      </p:sp>
      <p:pic>
        <p:nvPicPr>
          <p:cNvPr id="1026" name="Picture 2" descr="C:\Users\Public\Pictures\Sample Pictures\1317931842_hprxzqghd90fkwx.jpg"/>
          <p:cNvPicPr>
            <a:picLocks noChangeAspect="1" noChangeArrowheads="1"/>
          </p:cNvPicPr>
          <p:nvPr/>
        </p:nvPicPr>
        <p:blipFill rotWithShape="1"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/>
        </p:blipFill>
        <p:spPr bwMode="auto">
          <a:xfrm>
            <a:off x="332509" y="404664"/>
            <a:ext cx="3255818" cy="3344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ъект 2"/>
          <p:cNvSpPr>
            <a:spLocks noGrp="1"/>
          </p:cNvSpPr>
          <p:nvPr>
            <p:ph idx="1"/>
          </p:nvPr>
        </p:nvSpPr>
        <p:spPr>
          <a:xfrm>
            <a:off x="395288" y="260350"/>
            <a:ext cx="8229600" cy="2089150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4000" b="1" smtClean="0">
                <a:solidFill>
                  <a:srgbClr val="82231D"/>
                </a:solidFill>
                <a:latin typeface="Comic Sans MS" pitchFamily="66" charset="0"/>
              </a:rPr>
              <a:t>Счастье</a:t>
            </a: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 – </a:t>
            </a:r>
          </a:p>
          <a:p>
            <a:pPr marL="0" indent="0" algn="ctr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это когда утром с радостью идёшь на работу, а вечером с радостью возвращаешься домой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574509"/>
            <a:ext cx="6275040" cy="819944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chemeClr val="tx2">
                    <a:shade val="85000"/>
                    <a:satMod val="150000"/>
                  </a:schemeClr>
                </a:solidFill>
              </a:rPr>
              <a:t>Эпиграф</a:t>
            </a:r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395288" y="1916113"/>
            <a:ext cx="8229600" cy="4525962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«Если вы удачно выберете труд и вложите в</a:t>
            </a:r>
          </a:p>
          <a:p>
            <a:pPr marL="0" indent="0" algn="ctr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него свою душу, то счастье само вас отыщет»</a:t>
            </a:r>
          </a:p>
          <a:p>
            <a:pPr marL="0" indent="0" algn="ctr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Константин Дмитриевич Ушинский</a:t>
            </a:r>
          </a:p>
          <a:p>
            <a:pPr marL="0" indent="0" algn="ctr" eaLnBrk="1" hangingPunct="1">
              <a:spcBef>
                <a:spcPct val="0"/>
              </a:spcBef>
              <a:buFont typeface="Wingdings 2" pitchFamily="18" charset="2"/>
              <a:buNone/>
            </a:pPr>
            <a:endParaRPr lang="ru-RU" b="1" smtClean="0">
              <a:solidFill>
                <a:srgbClr val="82231D"/>
              </a:solidFill>
              <a:latin typeface="Comic Sans MS" pitchFamily="66" charset="0"/>
            </a:endParaRPr>
          </a:p>
          <a:p>
            <a:pPr marL="0" indent="0" algn="ctr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«Когда человек не знает, к какой пристани он держит путь, для него ни один ветер не будет попутным»</a:t>
            </a:r>
          </a:p>
          <a:p>
            <a:pPr marL="0" indent="0" algn="ctr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 Сенека</a:t>
            </a:r>
          </a:p>
        </p:txBody>
      </p:sp>
      <p:pic>
        <p:nvPicPr>
          <p:cNvPr id="14339" name="Picture 3" descr="C:\Users\User\Pictures\Химия\Рисунок1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63513"/>
            <a:ext cx="2447925" cy="16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chemeClr val="tx2">
                    <a:shade val="85000"/>
                    <a:satMod val="150000"/>
                  </a:schemeClr>
                </a:solidFill>
              </a:rPr>
              <a:t>Требования, предъявляемые к профессии:</a:t>
            </a:r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>
          <a:xfrm>
            <a:off x="428625" y="1412875"/>
            <a:ext cx="8229600" cy="2405063"/>
          </a:xfrm>
        </p:spPr>
        <p:txBody>
          <a:bodyPr/>
          <a:lstStyle/>
          <a:p>
            <a:pPr marL="239713" indent="-514350" algn="ctr" eaLnBrk="1" hangingPunct="1">
              <a:spcBef>
                <a:spcPct val="0"/>
              </a:spcBef>
              <a:buFont typeface="Candara" pitchFamily="34" charset="0"/>
              <a:buAutoNum type="arabicPeriod"/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Профессия должна быть интересной</a:t>
            </a:r>
          </a:p>
          <a:p>
            <a:pPr marL="239713" indent="-514350" algn="ctr" eaLnBrk="1" hangingPunct="1">
              <a:spcBef>
                <a:spcPct val="0"/>
              </a:spcBef>
              <a:buFont typeface="Candara" pitchFamily="34" charset="0"/>
              <a:buAutoNum type="arabicPeriod"/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Профессия должна пользоваться спросом на рынке труда</a:t>
            </a:r>
          </a:p>
          <a:p>
            <a:pPr marL="239713" indent="-514350" algn="ctr" eaLnBrk="1" hangingPunct="1">
              <a:spcBef>
                <a:spcPct val="0"/>
              </a:spcBef>
              <a:buFont typeface="Candara" pitchFamily="34" charset="0"/>
              <a:buAutoNum type="arabicPeriod"/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Профессия должна соответствовать собственным возможностям</a:t>
            </a:r>
          </a:p>
        </p:txBody>
      </p:sp>
      <p:pic>
        <p:nvPicPr>
          <p:cNvPr id="3074" name="Picture 2" descr="C:\Users\User\Pictures\Химия\ch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688" y="3622675"/>
            <a:ext cx="2403475" cy="3133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3075" name="Picture 3" descr="C:\Users\User\Pictures\Химия\ch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3624263"/>
            <a:ext cx="2211387" cy="3132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3076" name="Picture 4" descr="C:\Users\User\Pictures\Химия\ch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8038" y="3790950"/>
            <a:ext cx="2416175" cy="2795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19944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chemeClr val="tx2">
                    <a:shade val="85000"/>
                    <a:satMod val="150000"/>
                  </a:schemeClr>
                </a:solidFill>
              </a:rPr>
              <a:t>Формула выбора профессии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457200" y="1341438"/>
          <a:ext cx="8229600" cy="482441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43200"/>
                <a:gridCol w="2743200"/>
                <a:gridCol w="2743200"/>
              </a:tblGrid>
              <a:tr h="93633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«ХОЧУ»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«МОГУ»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«НАДО»</a:t>
                      </a:r>
                      <a:endParaRPr lang="ru-RU" sz="3200" dirty="0"/>
                    </a:p>
                  </a:txBody>
                  <a:tcPr/>
                </a:tc>
              </a:tr>
              <a:tr h="3888203"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Интерес</a:t>
                      </a:r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 – побуждение познавательного характера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Склонности</a:t>
                      </a:r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 – желания человека, побуждения, потребности в определённых видах деятельности, стремление </a:t>
                      </a:r>
                      <a:r>
                        <a:rPr lang="ru-RU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 не только к результату, но и к процессу деятельности</a:t>
                      </a:r>
                      <a:endParaRPr lang="ru-RU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Способности </a:t>
                      </a:r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– это такие индивидуальные качества человека, от которых зависит успешное осуществление деятельности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Состояние здоровья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Личные качества</a:t>
                      </a:r>
                      <a:endParaRPr lang="ru-RU" b="1" u="sng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Потребность рынка труда –</a:t>
                      </a:r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наличие рабочих мест по избранной специальности,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востребованность обществом </a:t>
                      </a:r>
                    </a:p>
                    <a:p>
                      <a:pPr algn="ctr"/>
                      <a:r>
                        <a:rPr lang="ru-RU" b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данной специальности</a:t>
                      </a:r>
                      <a:endParaRPr lang="ru-RU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82352"/>
          </a:xfrm>
        </p:spPr>
        <p:txBody>
          <a:bodyPr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chemeClr val="tx2">
                    <a:shade val="85000"/>
                    <a:satMod val="150000"/>
                  </a:schemeClr>
                </a:solidFill>
              </a:rPr>
              <a:t>Профессия - это</a:t>
            </a:r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468313" y="1052513"/>
            <a:ext cx="8229600" cy="2808287"/>
          </a:xfrm>
        </p:spPr>
        <p:txBody>
          <a:bodyPr/>
          <a:lstStyle/>
          <a:p>
            <a:pPr marL="0" indent="-273050" algn="ctr" eaLnBrk="1" hangingPunct="1">
              <a:spcBef>
                <a:spcPct val="0"/>
              </a:spcBef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Деятельность, направленная на пользу общества,</a:t>
            </a:r>
          </a:p>
          <a:p>
            <a:pPr marL="0" indent="-273050" algn="ctr" eaLnBrk="1" hangingPunct="1">
              <a:spcBef>
                <a:spcPct val="0"/>
              </a:spcBef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Деятельность, требующая профессионального обучения,</a:t>
            </a:r>
          </a:p>
          <a:p>
            <a:pPr marL="0" indent="-273050" algn="ctr" eaLnBrk="1" hangingPunct="1">
              <a:spcBef>
                <a:spcPct val="0"/>
              </a:spcBef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Деятельность, выполненная за определённое вознаграждение (зарплату)</a:t>
            </a:r>
          </a:p>
        </p:txBody>
      </p:sp>
      <p:pic>
        <p:nvPicPr>
          <p:cNvPr id="4098" name="Picture 2" descr="C:\Users\User\Pictures\Химия\header.jpg"/>
          <p:cNvPicPr>
            <a:picLocks noChangeAspect="1" noChangeArrowheads="1"/>
          </p:cNvPicPr>
          <p:nvPr/>
        </p:nvPicPr>
        <p:blipFill rotWithShape="1">
          <a:blip r:embed="rId2"/>
          <a:srcRect/>
          <a:stretch/>
        </p:blipFill>
        <p:spPr bwMode="auto">
          <a:xfrm>
            <a:off x="2339975" y="3787775"/>
            <a:ext cx="4876800" cy="2816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91952"/>
          </a:xfrm>
        </p:spPr>
        <p:txBody>
          <a:bodyPr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chemeClr val="tx2">
                    <a:shade val="85000"/>
                    <a:satMod val="150000"/>
                  </a:schemeClr>
                </a:solidFill>
              </a:rPr>
              <a:t>Закончить предложения</a:t>
            </a:r>
          </a:p>
        </p:txBody>
      </p:sp>
      <p:sp>
        <p:nvSpPr>
          <p:cNvPr id="18434" name="Объект 2"/>
          <p:cNvSpPr>
            <a:spLocks noGrp="1"/>
          </p:cNvSpPr>
          <p:nvPr>
            <p:ph idx="1"/>
          </p:nvPr>
        </p:nvSpPr>
        <p:spPr>
          <a:xfrm>
            <a:off x="468313" y="1052513"/>
            <a:ext cx="8229600" cy="3168650"/>
          </a:xfrm>
        </p:spPr>
        <p:txBody>
          <a:bodyPr/>
          <a:lstStyle/>
          <a:p>
            <a:pPr marL="239713" indent="-514350" algn="ctr" eaLnBrk="1" hangingPunct="1">
              <a:spcBef>
                <a:spcPct val="0"/>
              </a:spcBef>
              <a:buFont typeface="Candara" pitchFamily="34" charset="0"/>
              <a:buAutoNum type="arabicPeriod"/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Люди работают ради …</a:t>
            </a:r>
          </a:p>
          <a:p>
            <a:pPr marL="239713" indent="-514350" algn="ctr" eaLnBrk="1" hangingPunct="1">
              <a:spcBef>
                <a:spcPct val="0"/>
              </a:spcBef>
              <a:buFont typeface="Candara" pitchFamily="34" charset="0"/>
              <a:buAutoNum type="arabicPeriod"/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Настоящий труд – это …</a:t>
            </a:r>
          </a:p>
          <a:p>
            <a:pPr marL="239713" indent="-514350" algn="ctr" eaLnBrk="1" hangingPunct="1">
              <a:spcBef>
                <a:spcPct val="0"/>
              </a:spcBef>
              <a:buFont typeface="Candara" pitchFamily="34" charset="0"/>
              <a:buAutoNum type="arabicPeriod"/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При выборе профессии люди часто не учитывают …</a:t>
            </a:r>
          </a:p>
          <a:p>
            <a:pPr marL="239713" indent="-514350" algn="r" eaLnBrk="1" hangingPunct="1">
              <a:spcBef>
                <a:spcPct val="0"/>
              </a:spcBef>
              <a:buFont typeface="Candara" pitchFamily="34" charset="0"/>
              <a:buAutoNum type="arabicPeriod"/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        </a:t>
            </a:r>
            <a:r>
              <a:rPr lang="ru-RU" sz="2400" b="1" smtClean="0">
                <a:solidFill>
                  <a:srgbClr val="82231D"/>
                </a:solidFill>
                <a:latin typeface="Comic Sans MS" pitchFamily="66" charset="0"/>
              </a:rPr>
              <a:t>4</a:t>
            </a: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. В любом профессиональном     труде самое важное …</a:t>
            </a:r>
          </a:p>
          <a:p>
            <a:pPr marL="239713" indent="-514350" algn="ctr" eaLnBrk="1" hangingPunct="1">
              <a:spcBef>
                <a:spcPct val="0"/>
              </a:spcBef>
              <a:buFont typeface="Candara" pitchFamily="34" charset="0"/>
              <a:buAutoNum type="arabicPeriod"/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Счастье – это …</a:t>
            </a:r>
          </a:p>
        </p:txBody>
      </p:sp>
      <p:pic>
        <p:nvPicPr>
          <p:cNvPr id="5122" name="Picture 2" descr="C:\Users\User\Pictures\Химия\images.jp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572000" y="4282283"/>
            <a:ext cx="3440319" cy="2268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5123" name="Picture 3" descr="C:\Users\User\Pictures\Химия\vi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36838"/>
            <a:ext cx="2528888" cy="4008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chemeClr val="tx2">
                    <a:shade val="85000"/>
                    <a:satMod val="150000"/>
                  </a:schemeClr>
                </a:solidFill>
              </a:rPr>
              <a:t>Тест «Коммуникативные способности»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79388" y="1557338"/>
          <a:ext cx="8785225" cy="18288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39249"/>
                <a:gridCol w="439249"/>
                <a:gridCol w="439249"/>
                <a:gridCol w="439249"/>
                <a:gridCol w="439249"/>
                <a:gridCol w="439249"/>
                <a:gridCol w="439249"/>
                <a:gridCol w="439249"/>
                <a:gridCol w="439249"/>
                <a:gridCol w="439249"/>
                <a:gridCol w="439249"/>
                <a:gridCol w="439249"/>
                <a:gridCol w="439249"/>
                <a:gridCol w="439249"/>
                <a:gridCol w="439249"/>
                <a:gridCol w="439249"/>
                <a:gridCol w="439249"/>
                <a:gridCol w="439249"/>
                <a:gridCol w="439249"/>
                <a:gridCol w="439249"/>
              </a:tblGrid>
              <a:tr h="91440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20</a:t>
                      </a:r>
                      <a:endParaRPr lang="ru-RU" sz="2000" dirty="0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+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-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+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-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-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-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+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-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+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-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+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-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+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-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+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-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+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-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+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-</a:t>
                      </a:r>
                      <a:endParaRPr lang="ru-RU" sz="4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7088" y="3644900"/>
            <a:ext cx="7802562" cy="2646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+mn-cs"/>
              </a:rPr>
              <a:t>К – величина оценочного коэффициента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+mn-cs"/>
              </a:rPr>
              <a:t>Х – количество совпадающих ответов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+mn-cs"/>
              </a:rPr>
              <a:t>20 – максимально возможное число совпадений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+mn-cs"/>
              </a:rPr>
              <a:t>К = Х/20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19944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chemeClr val="tx2">
                    <a:shade val="85000"/>
                    <a:satMod val="150000"/>
                  </a:schemeClr>
                </a:solidFill>
              </a:rPr>
              <a:t>Шкала оценок для теста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68313" y="1125538"/>
          <a:ext cx="8229600" cy="53213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32248"/>
                <a:gridCol w="2016224"/>
                <a:gridCol w="3981128"/>
              </a:tblGrid>
              <a:tr h="88689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omic Sans MS" pitchFamily="66" charset="0"/>
                        </a:rPr>
                        <a:t>коэффициент</a:t>
                      </a:r>
                      <a:endParaRPr lang="ru-RU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omic Sans MS" pitchFamily="66" charset="0"/>
                        </a:rPr>
                        <a:t>оценка</a:t>
                      </a:r>
                      <a:endParaRPr lang="ru-RU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omic Sans MS" pitchFamily="66" charset="0"/>
                        </a:rPr>
                        <a:t>Уровень проявления коммуникативных способностей</a:t>
                      </a:r>
                      <a:endParaRPr lang="ru-RU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88689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0,10 – 0,45</a:t>
                      </a:r>
                      <a:endParaRPr lang="ru-RU" sz="28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ru-RU" sz="28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низкий</a:t>
                      </a:r>
                      <a:endParaRPr lang="ru-RU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88689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0,46</a:t>
                      </a:r>
                      <a:r>
                        <a:rPr lang="ru-RU" sz="28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– 0,55</a:t>
                      </a:r>
                      <a:endParaRPr lang="ru-RU" sz="28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</a:t>
                      </a:r>
                      <a:endParaRPr lang="ru-RU" sz="28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ниже среднего</a:t>
                      </a:r>
                      <a:endParaRPr lang="ru-RU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88689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0,55</a:t>
                      </a:r>
                      <a:r>
                        <a:rPr lang="ru-RU" sz="28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– 0,65</a:t>
                      </a:r>
                      <a:endParaRPr lang="ru-RU" sz="28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ru-RU" sz="28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средний</a:t>
                      </a:r>
                      <a:endParaRPr lang="ru-RU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88689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0,66 – 0,75</a:t>
                      </a:r>
                      <a:endParaRPr lang="ru-RU" sz="28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4</a:t>
                      </a:r>
                      <a:endParaRPr lang="ru-RU" sz="28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высокий</a:t>
                      </a:r>
                      <a:endParaRPr lang="ru-RU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88689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0,76 – 1,00</a:t>
                      </a:r>
                      <a:endParaRPr lang="ru-RU" sz="28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ru-RU" sz="28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очень высокий</a:t>
                      </a:r>
                      <a:endParaRPr lang="ru-RU"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04800"/>
            <a:ext cx="8712968" cy="891952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chemeClr val="tx2">
                    <a:shade val="85000"/>
                    <a:satMod val="150000"/>
                  </a:schemeClr>
                </a:solidFill>
              </a:rPr>
              <a:t>Советы «Как выбрать профессию»</a:t>
            </a:r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2693987"/>
          </a:xfrm>
        </p:spPr>
        <p:txBody>
          <a:bodyPr/>
          <a:lstStyle/>
          <a:p>
            <a:pPr marL="239713" indent="-514350" algn="ctr" eaLnBrk="1" hangingPunct="1">
              <a:spcBef>
                <a:spcPct val="0"/>
              </a:spcBef>
              <a:buFont typeface="Candara" pitchFamily="34" charset="0"/>
              <a:buAutoNum type="arabicPeriod"/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Необходимо узнать не только о радужной стороне профессии, но и о теневой.</a:t>
            </a:r>
          </a:p>
          <a:p>
            <a:pPr marL="239713" indent="-514350" algn="ctr" eaLnBrk="1" hangingPunct="1">
              <a:spcBef>
                <a:spcPct val="0"/>
              </a:spcBef>
              <a:buFont typeface="Candara" pitchFamily="34" charset="0"/>
              <a:buAutoNum type="arabicPeriod"/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Выбирая профессию, ты выбираешь и образ жизни.</a:t>
            </a:r>
          </a:p>
          <a:p>
            <a:pPr marL="239713" indent="-514350" algn="ctr" eaLnBrk="1" hangingPunct="1">
              <a:spcBef>
                <a:spcPct val="0"/>
              </a:spcBef>
              <a:buFont typeface="Candara" pitchFamily="34" charset="0"/>
              <a:buAutoNum type="arabicPeriod"/>
            </a:pPr>
            <a:r>
              <a:rPr lang="ru-RU" b="1" smtClean="0">
                <a:solidFill>
                  <a:srgbClr val="82231D"/>
                </a:solidFill>
                <a:latin typeface="Comic Sans MS" pitchFamily="66" charset="0"/>
              </a:rPr>
              <a:t>Возьми за правило: мечтать о большом, но радоваться пока малому.</a:t>
            </a:r>
          </a:p>
        </p:txBody>
      </p:sp>
      <p:pic>
        <p:nvPicPr>
          <p:cNvPr id="6146" name="Picture 2" descr="C:\Users\User\Pictures\Химия\12506223617c1ZFh.jpg"/>
          <p:cNvPicPr>
            <a:picLocks noChangeAspect="1" noChangeArrowheads="1"/>
          </p:cNvPicPr>
          <p:nvPr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131840" y="3992484"/>
            <a:ext cx="3396948" cy="2730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uman">
  <a:themeElements>
    <a:clrScheme name="Human">
      <a:dk1>
        <a:sysClr val="windowText" lastClr="000000"/>
      </a:dk1>
      <a:lt1>
        <a:sysClr val="window" lastClr="FFFFFF"/>
      </a:lt1>
      <a:dk2>
        <a:srgbClr val="795339"/>
      </a:dk2>
      <a:lt2>
        <a:srgbClr val="F7EEDD"/>
      </a:lt2>
      <a:accent1>
        <a:srgbClr val="AD2E27"/>
      </a:accent1>
      <a:accent2>
        <a:srgbClr val="3F3D66"/>
      </a:accent2>
      <a:accent3>
        <a:srgbClr val="17517A"/>
      </a:accent3>
      <a:accent4>
        <a:srgbClr val="877E48"/>
      </a:accent4>
      <a:accent5>
        <a:srgbClr val="AF8B1E"/>
      </a:accent5>
      <a:accent6>
        <a:srgbClr val="A35E21"/>
      </a:accent6>
      <a:hlink>
        <a:srgbClr val="9B7300"/>
      </a:hlink>
      <a:folHlink>
        <a:srgbClr val="D6A73B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100000"/>
          </a:schemeClr>
        </a:solidFill>
        <a:gradFill flip="none" rotWithShape="1">
          <a:gsLst>
            <a:gs pos="0">
              <a:schemeClr val="phClr">
                <a:tint val="85000"/>
                <a:satMod val="275000"/>
              </a:schemeClr>
            </a:gs>
            <a:gs pos="3000">
              <a:schemeClr val="phClr">
                <a:tint val="87000"/>
                <a:satMod val="275000"/>
              </a:schemeClr>
            </a:gs>
            <a:gs pos="10000">
              <a:schemeClr val="phClr">
                <a:tint val="90000"/>
                <a:satMod val="275000"/>
              </a:schemeClr>
            </a:gs>
            <a:gs pos="70000">
              <a:schemeClr val="phClr">
                <a:shade val="38000"/>
                <a:satMod val="275000"/>
              </a:schemeClr>
            </a:gs>
            <a:gs pos="90000">
              <a:schemeClr val="phClr">
                <a:shade val="25000"/>
                <a:satMod val="300000"/>
              </a:schemeClr>
            </a:gs>
            <a:gs pos="100000">
              <a:schemeClr val="phClr">
                <a:shade val="22000"/>
                <a:satMod val="300000"/>
              </a:schemeClr>
            </a:gs>
          </a:gsLst>
          <a:path path="circle">
            <a:fillToRect l="60000" t="-3300" b="200000"/>
          </a:path>
          <a:tileRect/>
        </a:gradFill>
        <a:gradFill rotWithShape="1">
          <a:gsLst>
            <a:gs pos="0">
              <a:schemeClr val="phClr">
                <a:tint val="57000"/>
                <a:satMod val="400000"/>
              </a:schemeClr>
            </a:gs>
            <a:gs pos="100000">
              <a:schemeClr val="phClr">
                <a:tint val="87000"/>
                <a:shade val="40000"/>
                <a:satMod val="5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Human</Template>
  <TotalTime>64</TotalTime>
  <Words>253</Words>
  <Application>Microsoft Office PowerPoint</Application>
  <PresentationFormat>Экран (4:3)</PresentationFormat>
  <Paragraphs>96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Candara</vt:lpstr>
      <vt:lpstr>Wingdings 2</vt:lpstr>
      <vt:lpstr>Calibri</vt:lpstr>
      <vt:lpstr>Comic Sans MS</vt:lpstr>
      <vt:lpstr>Human</vt:lpstr>
      <vt:lpstr>Human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 «Как выбрать профессию?»</dc:title>
  <dc:creator>User</dc:creator>
  <cp:lastModifiedBy>1</cp:lastModifiedBy>
  <cp:revision>13</cp:revision>
  <dcterms:created xsi:type="dcterms:W3CDTF">2012-12-21T16:26:59Z</dcterms:created>
  <dcterms:modified xsi:type="dcterms:W3CDTF">2016-08-30T23:07:19Z</dcterms:modified>
</cp:coreProperties>
</file>