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1E5BC-6A6D-4995-8A46-782A2F848F62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EB8CF-150A-4120-AE34-BA6DB071D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F35FD-D496-4401-B136-0F1E0491B6AA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88B79-68C6-4D44-A13A-D695ABEA32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BC769-9FC9-418E-9ECA-6945A7B0AE51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C3F09-1331-41BA-8D0A-421E61F8A6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8C2B4-46DA-49A2-818A-6E2C06AFA3AC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12341-E96A-42AF-91BF-CE57616645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/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D12D8-8495-4156-8298-887C18CA2F93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5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4CDAA-633E-498D-8345-93DCD659CB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1DB7E-DF95-4880-AF90-EBCF9C853CF8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6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DC222-AFE6-4B99-BA70-BE56BD402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07165-E2A2-4000-91B6-E942B02D5164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8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733B7-5460-45B3-BCEA-D59656337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BA714-9C50-456C-9A7F-34B85F896652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4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60A36-02D1-4815-B1EA-D0EA379BC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30E33-318A-4B39-898C-57BC8E2CCAC8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3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C43D4-3121-495B-8797-4121AB7E1D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89D51-F41E-4140-8D20-82468A55EB6D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6" name="Rectangl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BA5F0-3417-4ADA-A951-0CC03FF0AF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27075" y="1062038"/>
            <a:ext cx="4600575" cy="3978275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anchor="ctr">
            <a:normAutofit/>
          </a:bodyPr>
          <a:lstStyle/>
          <a:p>
            <a:pPr indent="-2743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200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D42C9-84B1-4FB9-BF33-5B207A0F11AC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FBD2-EBE0-4F56-9B7C-34E0C5267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11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fontAlgn="auto">
              <a:spcBef>
                <a:spcPts val="0"/>
              </a:spcBef>
              <a:spcAft>
                <a:spcPts val="0"/>
              </a:spcAft>
              <a:defRPr lang="en-US" sz="120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80F1D002-776B-42A3-8656-56E3F930E5DB}" type="datetimeFigureOut">
              <a:rPr lang="ru-RU"/>
              <a:pPr>
                <a:defRPr/>
              </a:pPr>
              <a:t>31.08.2016</a:t>
            </a:fld>
            <a:endParaRPr lang="ru-RU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en-US" sz="120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120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81CBFF41-FCDC-418D-99CF-F5FD6C02E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72" r:id="rId9"/>
    <p:sldLayoutId id="2147483663" r:id="rId10"/>
    <p:sldLayoutId id="2147483662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rtl="0" eaLnBrk="0" fontAlgn="base" hangingPunct="0">
        <a:spcBef>
          <a:spcPct val="0"/>
        </a:spcBef>
        <a:spcAft>
          <a:spcPct val="0"/>
        </a:spcAft>
        <a:defRPr lang="en-US" sz="4800" b="1" kern="1200" dirty="0">
          <a:solidFill>
            <a:srgbClr val="7F4A25"/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7F4A25"/>
          </a:solidFill>
          <a:latin typeface="Candara" pitchFamily="34" charset="0"/>
        </a:defRPr>
      </a:lvl9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6159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213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8388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4pPr>
      <a:lvl5pPr marL="131603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47864" y="692696"/>
            <a:ext cx="5614392" cy="2952328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Классный час</a:t>
            </a:r>
            <a:b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</a:b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«Моя будущая профессия»</a:t>
            </a:r>
          </a:p>
        </p:txBody>
      </p:sp>
      <p:sp>
        <p:nvSpPr>
          <p:cNvPr id="13314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9388" y="4581525"/>
            <a:ext cx="8713787" cy="20875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z="2800" b="1" smtClean="0">
              <a:solidFill>
                <a:srgbClr val="82231D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Public\Pictures\Sample Pictures\1317931842_hprxzqghd90fkwx.jpg"/>
          <p:cNvPicPr>
            <a:picLocks noChangeAspect="1" noChangeArrowheads="1"/>
          </p:cNvPicPr>
          <p:nvPr/>
        </p:nvPicPr>
        <p:blipFill rotWithShape="1">
          <a:blip r:embed="rId2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/>
            </a:extLst>
          </a:blip>
          <a:srcRect/>
          <a:stretch/>
        </p:blipFill>
        <p:spPr bwMode="auto">
          <a:xfrm>
            <a:off x="332509" y="404664"/>
            <a:ext cx="3255818" cy="33445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idx="1"/>
          </p:nvPr>
        </p:nvSpPr>
        <p:spPr>
          <a:xfrm>
            <a:off x="395288" y="260350"/>
            <a:ext cx="8229600" cy="208915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sz="4000" b="1" smtClean="0">
                <a:solidFill>
                  <a:srgbClr val="82231D"/>
                </a:solidFill>
                <a:latin typeface="Comic Sans MS" pitchFamily="66" charset="0"/>
              </a:rPr>
              <a:t>Счастье</a:t>
            </a: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 – </a:t>
            </a:r>
          </a:p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это когда утром с радостью идёшь на работу, а вечером с радостью возвращаешься домой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574509"/>
            <a:ext cx="6275040" cy="819944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Эпиграф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452596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«Если вы удачно выберете труд и вложите в</a:t>
            </a:r>
          </a:p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него свою душу, то счастье само вас отыщет»</a:t>
            </a:r>
          </a:p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Константин Дмитриевич Ушинский</a:t>
            </a:r>
          </a:p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endParaRPr lang="ru-RU" b="1" smtClean="0">
              <a:solidFill>
                <a:srgbClr val="82231D"/>
              </a:solidFill>
              <a:latin typeface="Comic Sans MS" pitchFamily="66" charset="0"/>
            </a:endParaRPr>
          </a:p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«Когда человек не знает, к какой пристани он держит путь, для него ни один ветер не будет попутным»</a:t>
            </a:r>
          </a:p>
          <a:p>
            <a:pPr marL="0" indent="0" algn="ctr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 Сенека</a:t>
            </a:r>
          </a:p>
        </p:txBody>
      </p:sp>
      <p:pic>
        <p:nvPicPr>
          <p:cNvPr id="14339" name="Picture 3" descr="C:\Users\User\Pictures\Химия\Рисунок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63513"/>
            <a:ext cx="2447925" cy="164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Требования, предъявляемые к профессии: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428625" y="1412875"/>
            <a:ext cx="8229600" cy="2405063"/>
          </a:xfrm>
        </p:spPr>
        <p:txBody>
          <a:bodyPr/>
          <a:lstStyle/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Профессия должна быть интересной</a:t>
            </a:r>
          </a:p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Профессия должна пользоваться спросом на рынке труда</a:t>
            </a:r>
          </a:p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Профессия должна соответствовать собственным возможностям</a:t>
            </a:r>
          </a:p>
        </p:txBody>
      </p:sp>
      <p:pic>
        <p:nvPicPr>
          <p:cNvPr id="3074" name="Picture 2" descr="C:\Users\User\Pictures\Химия\ch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3622675"/>
            <a:ext cx="2403475" cy="3133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  <p:pic>
        <p:nvPicPr>
          <p:cNvPr id="3075" name="Picture 3" descr="C:\Users\User\Pictures\Химия\ch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3624263"/>
            <a:ext cx="2211387" cy="3132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  <p:pic>
        <p:nvPicPr>
          <p:cNvPr id="3076" name="Picture 4" descr="C:\Users\User\Pictures\Химия\ch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3790950"/>
            <a:ext cx="2416175" cy="2795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19944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Формула выбора профессии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48244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93633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«ХОЧУ»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«МОГУ»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«НАДО»</a:t>
                      </a:r>
                      <a:endParaRPr lang="ru-RU" sz="3200" dirty="0"/>
                    </a:p>
                  </a:txBody>
                  <a:tcPr/>
                </a:tc>
              </a:tr>
              <a:tr h="3888203"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Интерес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– побуждение познавательного характера</a:t>
                      </a:r>
                    </a:p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Склонности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– желания человека, побуждения, потребности в определённых видах деятельности, стремление </a:t>
                      </a:r>
                      <a:r>
                        <a:rPr lang="ru-RU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не только к результату, но и к процессу деятельности</a:t>
                      </a:r>
                      <a:endParaRPr lang="ru-RU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Способности 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– это такие индивидуальные качества человека, от которых зависит успешное осуществление деятельности</a:t>
                      </a:r>
                    </a:p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Состояние здоровья</a:t>
                      </a:r>
                    </a:p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Личные качества</a:t>
                      </a:r>
                      <a:endParaRPr lang="ru-RU" b="1" u="sng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Потребность рынка труда –</a:t>
                      </a:r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наличие рабочих мест по избранной специальности,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востребованность обществом </a:t>
                      </a:r>
                    </a:p>
                    <a:p>
                      <a:pPr algn="ctr"/>
                      <a:r>
                        <a:rPr lang="ru-RU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данной специальности</a:t>
                      </a:r>
                      <a:endParaRPr lang="ru-RU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82352"/>
          </a:xfr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Профессия - это</a:t>
            </a: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2808287"/>
          </a:xfrm>
        </p:spPr>
        <p:txBody>
          <a:bodyPr/>
          <a:lstStyle/>
          <a:p>
            <a:pPr marL="0" indent="-273050" algn="ctr" eaLnBrk="1" hangingPunct="1">
              <a:spcBef>
                <a:spcPct val="0"/>
              </a:spcBef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Деятельность, направленная на пользу общества,</a:t>
            </a:r>
          </a:p>
          <a:p>
            <a:pPr marL="0" indent="-273050" algn="ctr" eaLnBrk="1" hangingPunct="1">
              <a:spcBef>
                <a:spcPct val="0"/>
              </a:spcBef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Деятельность, требующая профессионального обучения,</a:t>
            </a:r>
          </a:p>
          <a:p>
            <a:pPr marL="0" indent="-273050" algn="ctr" eaLnBrk="1" hangingPunct="1">
              <a:spcBef>
                <a:spcPct val="0"/>
              </a:spcBef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Деятельность, выполненная за определённое вознаграждение (зарплату)</a:t>
            </a:r>
          </a:p>
        </p:txBody>
      </p:sp>
      <p:pic>
        <p:nvPicPr>
          <p:cNvPr id="4098" name="Picture 2" descr="C:\Users\User\Pictures\Химия\header.jpg"/>
          <p:cNvPicPr>
            <a:picLocks noChangeAspect="1" noChangeArrowheads="1"/>
          </p:cNvPicPr>
          <p:nvPr/>
        </p:nvPicPr>
        <p:blipFill rotWithShape="1">
          <a:blip r:embed="rId2"/>
          <a:srcRect/>
          <a:stretch/>
        </p:blipFill>
        <p:spPr bwMode="auto">
          <a:xfrm>
            <a:off x="2339975" y="3787775"/>
            <a:ext cx="4876800" cy="2816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91952"/>
          </a:xfrm>
        </p:spPr>
        <p:txBody>
          <a:bodyPr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Закончить предложения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3168650"/>
          </a:xfrm>
        </p:spPr>
        <p:txBody>
          <a:bodyPr/>
          <a:lstStyle/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Люди работают ради …</a:t>
            </a:r>
          </a:p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Настоящий труд – это …</a:t>
            </a:r>
          </a:p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При выборе профессии люди часто не учитывают …</a:t>
            </a:r>
          </a:p>
          <a:p>
            <a:pPr marL="239713" indent="-514350" algn="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        </a:t>
            </a:r>
            <a:r>
              <a:rPr lang="ru-RU" sz="2400" b="1" smtClean="0">
                <a:solidFill>
                  <a:srgbClr val="82231D"/>
                </a:solidFill>
                <a:latin typeface="Comic Sans MS" pitchFamily="66" charset="0"/>
              </a:rPr>
              <a:t>4</a:t>
            </a: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. В любом профессиональном     труде самое важное …</a:t>
            </a:r>
          </a:p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Счастье – это …</a:t>
            </a:r>
          </a:p>
        </p:txBody>
      </p:sp>
      <p:pic>
        <p:nvPicPr>
          <p:cNvPr id="5122" name="Picture 2" descr="C:\Users\User\Pictures\Химия\images.jp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4572000" y="4282283"/>
            <a:ext cx="3440319" cy="22686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  <p:pic>
        <p:nvPicPr>
          <p:cNvPr id="5123" name="Picture 3" descr="C:\Users\User\Pictures\Химия\vie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636838"/>
            <a:ext cx="2528888" cy="4008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Тест «Коммуникативные способности»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388" y="1557338"/>
          <a:ext cx="8785225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  <a:gridCol w="439249"/>
              </a:tblGrid>
              <a:tr h="91440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8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18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</a:t>
                      </a:r>
                      <a:endParaRPr lang="ru-RU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+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-</a:t>
                      </a:r>
                      <a:endParaRPr lang="ru-RU" sz="4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088" y="3644900"/>
            <a:ext cx="7802562" cy="2646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К – величина оценочного коэффициента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Х – количество совпадающих ответов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20 – максимально возможное число совпадений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К = Х/20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19944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Шкала оценок для теста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68313" y="1125538"/>
          <a:ext cx="8229600" cy="53213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32248"/>
                <a:gridCol w="2016224"/>
                <a:gridCol w="3981128"/>
              </a:tblGrid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omic Sans MS" pitchFamily="66" charset="0"/>
                        </a:rPr>
                        <a:t>коэффициент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omic Sans MS" pitchFamily="66" charset="0"/>
                        </a:rPr>
                        <a:t>оценка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omic Sans MS" pitchFamily="66" charset="0"/>
                        </a:rPr>
                        <a:t>Уровень проявления коммуникативных способностей</a:t>
                      </a:r>
                      <a:endParaRPr lang="ru-RU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0,10 – 0,45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низкий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0,46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– 0,55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ниже среднего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0,55</a:t>
                      </a:r>
                      <a:r>
                        <a:rPr lang="ru-RU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– 0,65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средний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0,66 – 0,75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высокий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8689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0,76 – 1,00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itchFamily="66" charset="0"/>
                        </a:rPr>
                        <a:t>очень высокий</a:t>
                      </a:r>
                      <a:endParaRPr lang="ru-RU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04800"/>
            <a:ext cx="8712968" cy="891952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solidFill>
                  <a:schemeClr val="tx2">
                    <a:shade val="85000"/>
                    <a:satMod val="150000"/>
                  </a:schemeClr>
                </a:solidFill>
              </a:rPr>
              <a:t>Советы «Как выбрать профессию»</a:t>
            </a:r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2693987"/>
          </a:xfrm>
        </p:spPr>
        <p:txBody>
          <a:bodyPr/>
          <a:lstStyle/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Необходимо узнать не только о радужной стороне профессии, но и о теневой.</a:t>
            </a:r>
          </a:p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Выбирая профессию, ты выбираешь и образ жизни.</a:t>
            </a:r>
          </a:p>
          <a:p>
            <a:pPr marL="239713" indent="-514350" algn="ctr" eaLnBrk="1" hangingPunct="1">
              <a:spcBef>
                <a:spcPct val="0"/>
              </a:spcBef>
              <a:buFont typeface="Candara" pitchFamily="34" charset="0"/>
              <a:buAutoNum type="arabicPeriod"/>
            </a:pPr>
            <a:r>
              <a:rPr lang="ru-RU" b="1" smtClean="0">
                <a:solidFill>
                  <a:srgbClr val="82231D"/>
                </a:solidFill>
                <a:latin typeface="Comic Sans MS" pitchFamily="66" charset="0"/>
              </a:rPr>
              <a:t>Возьми за правило: мечтать о большом, но радоваться пока малому.</a:t>
            </a:r>
          </a:p>
        </p:txBody>
      </p:sp>
      <p:pic>
        <p:nvPicPr>
          <p:cNvPr id="6146" name="Picture 2" descr="C:\Users\User\Pictures\Химия\12506223617c1ZFh.jpg"/>
          <p:cNvPicPr>
            <a:picLocks noChangeAspect="1" noChangeArrowheads="1"/>
          </p:cNvPicPr>
          <p:nvPr/>
        </p:nvPicPr>
        <p:blipFill>
          <a:blip r:embed="rId2" cstate="email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3131840" y="3992484"/>
            <a:ext cx="3396948" cy="27302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  <a:tileRect/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Human</Template>
  <TotalTime>64</TotalTime>
  <Words>253</Words>
  <Application>Microsoft Office PowerPoint</Application>
  <PresentationFormat>Экран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Candara</vt:lpstr>
      <vt:lpstr>Wingdings 2</vt:lpstr>
      <vt:lpstr>Calibri</vt:lpstr>
      <vt:lpstr>Comic Sans MS</vt:lpstr>
      <vt:lpstr>Human</vt:lpstr>
      <vt:lpstr>Human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«Как выбрать профессию?»</dc:title>
  <dc:creator>User</dc:creator>
  <cp:lastModifiedBy>1</cp:lastModifiedBy>
  <cp:revision>13</cp:revision>
  <dcterms:created xsi:type="dcterms:W3CDTF">2012-12-21T16:26:59Z</dcterms:created>
  <dcterms:modified xsi:type="dcterms:W3CDTF">2016-08-30T23:07:19Z</dcterms:modified>
</cp:coreProperties>
</file>