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7/31/2020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7/31/2020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7/31/2020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7/31/2020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7/31/2020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7/31/2020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7/31/2020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7/31/2020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7/31/2020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7/31/2020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7/31/2020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7/31/2020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eacher-gala.ru/index.php?razdel=Uchitel__goda_2020&amp;subrazdel=Medinar&amp;subcat=Prilozheniya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lasstools.net/hexagon/" TargetMode="External"/><Relationship Id="rId2" Type="http://schemas.openxmlformats.org/officeDocument/2006/relationships/hyperlink" Target="http://didaktor.ru/shestiugolnoe-obuchenie-kak-obrazovatelnaya-texnologiya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classtools.net/hexagon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B07FAD-AB95-4936-A4A7-67D031B2C94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«Шестиугольное обучение» как одна из методик </a:t>
            </a:r>
            <a:r>
              <a:rPr lang="ru-RU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технологии «Развитие критического мышления через чтение и письмо»</a:t>
            </a:r>
            <a:br>
              <a:rPr lang="ru-RU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F8C03B8-E010-46DD-B0CA-240B7FEB680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Учитель МБОУ СОШ Мариинского СП</a:t>
            </a:r>
          </a:p>
          <a:p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Стругарян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Г. Л.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2020</a:t>
            </a:r>
          </a:p>
        </p:txBody>
      </p:sp>
    </p:spTree>
    <p:extLst>
      <p:ext uri="{BB962C8B-B14F-4D97-AF65-F5344CB8AC3E}">
        <p14:creationId xmlns:p14="http://schemas.microsoft.com/office/powerpoint/2010/main" val="18950171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23FB54-BA2A-47EF-889F-3338C129E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15782"/>
            <a:ext cx="9601200" cy="692426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Осмысление</a:t>
            </a:r>
            <a:br>
              <a:rPr lang="ru-RU" sz="2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477D420-F137-45F4-8755-91969FE462E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25" t="13792" r="12004" b="5662"/>
          <a:stretch/>
        </p:blipFill>
        <p:spPr>
          <a:xfrm>
            <a:off x="5110774" y="1631671"/>
            <a:ext cx="6935454" cy="3594658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61D4B312-7040-4718-832C-B1269CFAE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13" y="1108208"/>
            <a:ext cx="4421661" cy="5749793"/>
          </a:xfrm>
        </p:spPr>
        <p:txBody>
          <a:bodyPr>
            <a:normAutofit fontScale="92500"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</a:t>
            </a:r>
            <a:r>
              <a:rPr lang="ru-RU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аждая группа работает, составляя логические связи для определенного отдела растений, затем </a:t>
            </a:r>
            <a:r>
              <a:rPr lang="ru-RU" sz="2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гекс</a:t>
            </a:r>
            <a:r>
              <a:rPr lang="ru-RU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с названием отдела заменяется на пустой, группы меняются местами и им необходимо определить о каком отделе составлена логическая связь, если есть ошибки указать их.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02679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B6DA3E-88AE-4DD3-8E36-EFA08D40A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58640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Рефлексия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B9BC9E6-5582-4834-8F2F-FB0EE0B5A39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4" t="16913" r="11573" b="19771"/>
          <a:stretch/>
        </p:blipFill>
        <p:spPr>
          <a:xfrm>
            <a:off x="4876800" y="1855303"/>
            <a:ext cx="7315200" cy="3246783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443B4C3F-E869-4883-85FA-DED567ABA6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13" y="1272209"/>
            <a:ext cx="4187687" cy="5585791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Групповая работа по классификации кислот. Каждой группе дается свой пример кислоты. Необходимо составить логические цепочки классификации предложенной кислоты по различным признакам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04834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2A6916-AC97-48C0-81E6-39FA2811EB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1"/>
            <a:ext cx="9601200" cy="652670"/>
          </a:xfrm>
        </p:spPr>
        <p:txBody>
          <a:bodyPr>
            <a:noAutofit/>
          </a:bodyPr>
          <a:lstStyle/>
          <a:p>
            <a:pPr algn="ctr"/>
            <a:r>
              <a:rPr lang="ru-RU" sz="3200" dirty="0"/>
              <a:t>Примеры для учителей других специальностей</a:t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B92F8078-7C9B-4A0E-96C0-F05779A4FD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0444" t="31261" r="12958" b="6837"/>
          <a:stretch/>
        </p:blipFill>
        <p:spPr>
          <a:xfrm>
            <a:off x="4771360" y="1510748"/>
            <a:ext cx="7281494" cy="447757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75E5015-8C93-451C-B7C4-8A6C79DDADEE}"/>
              </a:ext>
            </a:extLst>
          </p:cNvPr>
          <p:cNvSpPr txBox="1"/>
          <p:nvPr/>
        </p:nvSpPr>
        <p:spPr>
          <a:xfrm>
            <a:off x="821635" y="1510749"/>
            <a:ext cx="3856381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hlinkClick r:id="rId3"/>
              </a:rPr>
              <a:t>https://www.teacher</a:t>
            </a:r>
            <a:r>
              <a:rPr lang="ru-RU" sz="2800" dirty="0">
                <a:hlinkClick r:id="rId3"/>
              </a:rPr>
              <a:t>-</a:t>
            </a:r>
            <a:r>
              <a:rPr lang="en-US" sz="2800" dirty="0">
                <a:hlinkClick r:id="rId3"/>
              </a:rPr>
              <a:t>gala.ru/</a:t>
            </a:r>
            <a:r>
              <a:rPr lang="en-US" sz="2800" dirty="0" err="1">
                <a:hlinkClick r:id="rId3"/>
              </a:rPr>
              <a:t>index.php?razdel</a:t>
            </a:r>
            <a:r>
              <a:rPr lang="en-US" sz="2800" dirty="0">
                <a:hlinkClick r:id="rId3"/>
              </a:rPr>
              <a:t>=Uchitel__goda_2020&amp;subrazdel=</a:t>
            </a:r>
            <a:r>
              <a:rPr lang="en-US" sz="2800" dirty="0" err="1">
                <a:hlinkClick r:id="rId3"/>
              </a:rPr>
              <a:t>Medinar&amp;subcat</a:t>
            </a:r>
            <a:r>
              <a:rPr lang="en-US" sz="2800" dirty="0">
                <a:hlinkClick r:id="rId3"/>
              </a:rPr>
              <a:t>=</a:t>
            </a:r>
            <a:r>
              <a:rPr lang="en-US" sz="2800" dirty="0" err="1">
                <a:hlinkClick r:id="rId3"/>
              </a:rPr>
              <a:t>Prilozheniya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1947018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134FCD-07AD-43C0-9B1E-56C1C4651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Вывод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B91DEDF-07D9-4FCC-8F45-2818B75317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537252"/>
            <a:ext cx="9601200" cy="4330148"/>
          </a:xfrm>
        </p:spPr>
        <p:txBody>
          <a:bodyPr>
            <a:normAutofit fontScale="92500"/>
          </a:bodyPr>
          <a:lstStyle/>
          <a:p>
            <a:pPr indent="450215" algn="just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Данный метод обучения помогает решать главную задачу, сформулированную в ФГОС — научить ребенка учиться. </a:t>
            </a:r>
          </a:p>
          <a:p>
            <a:pPr indent="450215" algn="just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Истина не преподноситься "на блюдечке". </a:t>
            </a:r>
          </a:p>
          <a:p>
            <a:pPr indent="450215" algn="just" fontAlgn="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Школьники учатся </a:t>
            </a:r>
            <a:r>
              <a:rPr lang="ru-RU" sz="2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управлять информацией: искать, наилучшим способом присваивать, находить в ней смысл, применять в жизни, они нее присваивают «готовое» знание, а конструируют свое, рожденное в процессе обучения.</a:t>
            </a:r>
            <a:endParaRPr lang="ru-RU" sz="2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9814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AB269E-01A9-421C-A279-21282128E3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Литература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E5CA1B8-2F99-48A0-815B-90C959B37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1835426"/>
            <a:ext cx="9601200" cy="3581400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0" i="0" dirty="0" err="1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Аствацатуров</a:t>
            </a:r>
            <a:r>
              <a:rPr lang="ru-RU" sz="2400" b="0" i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Г.О. Шестиугольное обучение как образовательная технология. [Электронный ресурс] – Ссылка для доступа: </a:t>
            </a:r>
            <a:r>
              <a:rPr lang="ru-RU" sz="2400" b="0" i="0" u="sng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http://didaktor.ru/shestiugolnoe-obuchenie-kak-obrazovatelnaya-texnologiya/</a:t>
            </a:r>
            <a:endParaRPr lang="ru-RU" sz="2400" b="0" i="0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ru-RU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Гарьева</a:t>
            </a:r>
            <a:r>
              <a:rPr lang="ru-RU" altLang="ru-RU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Е.К. Развитие критического мышления у школьников через чтение и письмо// Управление начальной школой, 2013 -№ 9. – с.46 – 53.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400" b="0" i="0" u="sng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https://www.classtools.net/hexagon/</a:t>
            </a:r>
            <a:endParaRPr lang="ru-RU" sz="2400" b="0" i="0" dirty="0"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3118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D0B5BC-8BFA-4A98-B7FC-CBAE49777F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altLang="ru-RU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Технология критического мышления через чтение и письмо (РКМЧП) </a:t>
            </a:r>
            <a:endParaRPr lang="ru-RU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9978B77-3640-4DF2-8ACF-349725A783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ru-RU" altLang="ru-RU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– Система методических приёмов (стратегий), предназначенных для использования в различных предметных областях, видах и формах работы.</a:t>
            </a:r>
            <a:endParaRPr lang="ru-RU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8128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D06AC5-6980-42C8-B73F-A22D6B1F4C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</a:t>
            </a:r>
            <a:r>
              <a:rPr lang="ru-RU" sz="3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ритическое</a:t>
            </a:r>
            <a:r>
              <a:rPr lang="ru-RU" sz="36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3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мышление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F7AD849-47C5-42C4-B557-CD23999C08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</a:t>
            </a:r>
            <a:r>
              <a:rPr lang="ru-RU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дин из видов интеллектуальной деятельности человека, который характеризуется высоким уровнем восприятия, понимания, объективности подхода к окружающему его информационному полю.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3918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AE9F61-92D6-440A-A91C-84B7231795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основу технологи положен базовый дидактический цикл, состоящий из трех этапов (стадий)</a:t>
            </a:r>
            <a:br>
              <a:rPr lang="ru-RU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365381D4-C01D-499E-A7C3-F13E647FE36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9998824"/>
              </p:ext>
            </p:extLst>
          </p:nvPr>
        </p:nvGraphicFramePr>
        <p:xfrm>
          <a:off x="1371600" y="2171700"/>
          <a:ext cx="9601200" cy="39655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9009">
                  <a:extLst>
                    <a:ext uri="{9D8B030D-6E8A-4147-A177-3AD203B41FA5}">
                      <a16:colId xmlns:a16="http://schemas.microsoft.com/office/drawing/2014/main" val="2762438692"/>
                    </a:ext>
                  </a:extLst>
                </a:gridCol>
                <a:gridCol w="7262191">
                  <a:extLst>
                    <a:ext uri="{9D8B030D-6E8A-4147-A177-3AD203B41FA5}">
                      <a16:colId xmlns:a16="http://schemas.microsoft.com/office/drawing/2014/main" val="2488776473"/>
                    </a:ext>
                  </a:extLst>
                </a:gridCol>
              </a:tblGrid>
              <a:tr h="399415">
                <a:tc>
                  <a:txBody>
                    <a:bodyPr/>
                    <a:lstStyle/>
                    <a:p>
                      <a:r>
                        <a:rPr lang="ru-RU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Стадии урока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Содержание деятельности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4105394"/>
                  </a:ext>
                </a:extLst>
              </a:tr>
              <a:tr h="399415"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Вызов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 учащихся активизируются имевшиеся ранее знания, пробуждается интерес к теме, определяются цели изучения предстоящего учебного материала.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2166364"/>
                  </a:ext>
                </a:extLst>
              </a:tr>
              <a:tr h="399415"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Осмысление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Происходит направленная, осмысленная, непосредственная работа ученика с текстом. Процесс чтения (получения информации) всегда сопровождается действиями ученика, которые позволяют отслеживать собственное понимание. 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3079284"/>
                  </a:ext>
                </a:extLst>
              </a:tr>
              <a:tr h="399415"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Рефлексия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Ученик формирует личностное отношение к тексту (информации) и фиксирует его либо с помощью собственного текста, либо своей позиции в дискуссии. Именно здесь происходит активное переосмысление собственных представлений с учетом вновь приобретенных знаний.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5423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22493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DA88A0-9B7D-4DD0-BDF7-C9F3537959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</a:t>
            </a:r>
            <a:r>
              <a:rPr lang="ru-RU" sz="3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етодика «Шестиугольного обучения»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F8FE9D9-9981-4EC0-A1BC-0498DCE632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0" y="2047461"/>
            <a:ext cx="9601200" cy="3581400"/>
          </a:xfrm>
        </p:spPr>
        <p:txBody>
          <a:bodyPr>
            <a:normAutofit fontScale="85000" lnSpcReduction="10000"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</a:t>
            </a:r>
            <a:r>
              <a:rPr lang="ru-RU" sz="3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озволяет</a:t>
            </a:r>
            <a:r>
              <a:rPr lang="ru-RU" sz="3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за короткое время обобщить и систематизировать материал, устанавливать связи между понятиями и событиями, искать доказательства и выстраивать алгоритмы, активизировать деятельность учащихся на уроке, управлять групповым процессом.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82709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D7285BF-57FF-411B-A586-1571FB422D6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804" t="20126" r="8862" b="7617"/>
          <a:stretch/>
        </p:blipFill>
        <p:spPr>
          <a:xfrm>
            <a:off x="5755860" y="1179442"/>
            <a:ext cx="6184349" cy="4306957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6833BFF8-9836-4400-9B7A-FF0122CCC0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262" y="715617"/>
            <a:ext cx="5029200" cy="6142383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Форма шестиугольных карточек (</a:t>
            </a:r>
            <a:r>
              <a:rPr lang="ru-RU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гекс</a:t>
            </a:r>
            <a:r>
              <a:rPr lang="ru-RU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позволяет ученикам проявить творческий подход в организации своей познавательной деятельности. 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Каждая из </a:t>
            </a:r>
            <a:r>
              <a:rPr lang="ru-RU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гекс</a:t>
            </a:r>
            <a:r>
              <a:rPr lang="ru-RU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—формализованные знания по определённому аспекту.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Каждый из шестиугольников соединяется с другим, благодаря определённым понятийным или событийным связям. 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41599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31E414-9285-4CC4-A2B1-21644E449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9713" y="238540"/>
            <a:ext cx="9601200" cy="917713"/>
          </a:xfrm>
        </p:spPr>
        <p:txBody>
          <a:bodyPr>
            <a:normAutofit fontScale="90000"/>
          </a:bodyPr>
          <a:lstStyle/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Варианты</a:t>
            </a:r>
            <a:r>
              <a:rPr lang="ru-RU" sz="3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использования данной технологии</a:t>
            </a:r>
            <a:br>
              <a:rPr lang="ru-RU" sz="3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C32A6D0-35DD-4634-ACF4-26288CE605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6922" y="1378226"/>
            <a:ext cx="10866782" cy="5479774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Вписать учебный материал в шестиугольники, разрезать их и предложить ученикам собрать мозаику, т.е. учащиеся получают учебный материал, записанный при помощи </a:t>
            </a:r>
            <a:r>
              <a:rPr lang="ru-RU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гексов</a:t>
            </a:r>
            <a:r>
              <a:rPr lang="ru-RU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из которых им нужно собрать </a:t>
            </a:r>
            <a:r>
              <a:rPr lang="ru-RU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пазл</a:t>
            </a:r>
            <a:r>
              <a:rPr lang="ru-RU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Оставить шестиугольники пустыми для заполнения, чтобы ученики могли выразить своё мнение по заданной проблеме, учебной задачей является прибавление пунктов в каждой из категорий по мере работы над темой.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Работа может быть как индивидуальной, так и групповой. Каждая из групп заполняет свои шестиугольники. Затем группы обмениваются и стараются собрать мозаику своих товарищей.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79400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5906BBE-1F4B-4113-AA45-EA6E3727CB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9688" y="821635"/>
            <a:ext cx="10906538" cy="5817703"/>
          </a:xfrm>
        </p:spPr>
        <p:txBody>
          <a:bodyPr>
            <a:noAutofit/>
          </a:bodyPr>
          <a:lstStyle/>
          <a:p>
            <a:pPr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Гексы</a:t>
            </a:r>
            <a:r>
              <a:rPr lang="ru-RU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могут быть разного цвета, и тогда каждый цвет будет объединять учебный материал в определенную категорию. Учащиеся получают задание – соединить шестиугольники, устанавливая между этими категориями различные связи.</a:t>
            </a:r>
          </a:p>
          <a:p>
            <a:pPr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Гексы</a:t>
            </a:r>
            <a:r>
              <a:rPr lang="ru-RU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могут быть с изображениями, из которых учащиеся складывают коллаж.</a:t>
            </a:r>
          </a:p>
          <a:p>
            <a:pPr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Предложить ученикам (или попросить их найти самостоятельно) несколько ключевых смысловых отрывков  с заданием: добавить к каждому утверждению или иллюстрации цепочку категорий и понятий, которые они вспомнят или узнают при изучении темы.</a:t>
            </a:r>
            <a:endParaRPr lang="ru-RU" sz="18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Предложить учащимся выделить наиболее важные или интересные факты в каждой из категорий и быть готовым объяснить свой выбор всему классу.</a:t>
            </a:r>
          </a:p>
          <a:p>
            <a:pPr algn="just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Составить по </a:t>
            </a:r>
            <a:r>
              <a:rPr lang="ru-RU" sz="180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гексу</a:t>
            </a:r>
            <a:r>
              <a:rPr lang="ru-RU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рассказ или короткое эссе.</a:t>
            </a:r>
            <a:endParaRPr lang="ru-RU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1030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894392-EFB6-48A6-99BB-7211DE074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639417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Шаблон </a:t>
            </a:r>
            <a:r>
              <a:rPr lang="ru-RU" sz="3200" u="sng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https://www.classtools.net/hexagon/</a:t>
            </a:r>
            <a:br>
              <a:rPr lang="ru-RU" sz="3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endParaRPr lang="ru-RU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8DF7B07-7496-40CF-B09A-0EECF74342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5617" y="1325217"/>
            <a:ext cx="5380383" cy="5532783"/>
          </a:xfrm>
        </p:spPr>
        <p:txBody>
          <a:bodyPr>
            <a:normAutofit/>
          </a:bodyPr>
          <a:lstStyle/>
          <a:p>
            <a:pPr indent="450215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</a:t>
            </a:r>
            <a:r>
              <a:rPr lang="ru-RU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первом окошке написать тему;</a:t>
            </a:r>
            <a:endParaRPr lang="ru-RU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450215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во втором дать подробную инструкцию для учеников;</a:t>
            </a:r>
            <a:endParaRPr lang="ru-RU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450215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в третьем записать ключевые слова для шестиугольников. Они пишутся в одну строчку. Каждая новая строчка — это новый шестиугольник.</a:t>
            </a:r>
            <a:endParaRPr lang="ru-RU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450215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После этого можно сохранить свою разработку в трех вариантах:</a:t>
            </a:r>
            <a:endParaRPr lang="ru-RU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450215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отдельной ссылкой;</a:t>
            </a:r>
            <a:endParaRPr lang="ru-RU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450215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по QR-коду;</a:t>
            </a:r>
            <a:endParaRPr lang="ru-RU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450215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как отдельную веб-страницу.</a:t>
            </a:r>
            <a:endParaRPr lang="ru-RU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spcBef>
                <a:spcPts val="0"/>
              </a:spcBef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1DAF870-57FB-4F86-952D-37B5F8B0EF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995933"/>
            <a:ext cx="5976731" cy="2779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729356"/>
      </p:ext>
    </p:extLst>
  </p:cSld>
  <p:clrMapOvr>
    <a:masterClrMapping/>
  </p:clrMapOvr>
</p:sld>
</file>

<file path=ppt/theme/theme1.xml><?xml version="1.0" encoding="utf-8"?>
<a:theme xmlns:a="http://schemas.openxmlformats.org/drawingml/2006/main" name="Уголки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TM10001105[[fn=Уголки]]</Template>
  <TotalTime>81</TotalTime>
  <Words>788</Words>
  <Application>Microsoft Office PowerPoint</Application>
  <PresentationFormat>Широкоэкранный</PresentationFormat>
  <Paragraphs>53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Arial</vt:lpstr>
      <vt:lpstr>Franklin Gothic Book</vt:lpstr>
      <vt:lpstr>Уголки</vt:lpstr>
      <vt:lpstr> «Шестиугольное обучение» как одна из методик технологии «Развитие критического мышления через чтение и письмо» </vt:lpstr>
      <vt:lpstr>Технология критического мышления через чтение и письмо (РКМЧП) </vt:lpstr>
      <vt:lpstr>Критическое мышление</vt:lpstr>
      <vt:lpstr>В основу технологи положен базовый дидактический цикл, состоящий из трех этапов (стадий) </vt:lpstr>
      <vt:lpstr>Методика «Шестиугольного обучения»</vt:lpstr>
      <vt:lpstr>Презентация PowerPoint</vt:lpstr>
      <vt:lpstr>Варианты использования данной технологии </vt:lpstr>
      <vt:lpstr>Презентация PowerPoint</vt:lpstr>
      <vt:lpstr>Шаблон https://www.classtools.net/hexagon/ </vt:lpstr>
      <vt:lpstr>Осмысление </vt:lpstr>
      <vt:lpstr>Рефлексия</vt:lpstr>
      <vt:lpstr>Примеры для учителей других специальностей </vt:lpstr>
      <vt:lpstr>Вывод</vt:lpstr>
      <vt:lpstr>Литература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«Шестиугольное обучение» как одна из методик технологии «Развитие критического мышления через чтение и письмо»</dc:title>
  <dc:creator>dasha.strugaryan@outlook.com</dc:creator>
  <cp:lastModifiedBy>dasha.strugaryan@outlook.com</cp:lastModifiedBy>
  <cp:revision>10</cp:revision>
  <dcterms:created xsi:type="dcterms:W3CDTF">2020-07-31T05:23:41Z</dcterms:created>
  <dcterms:modified xsi:type="dcterms:W3CDTF">2020-07-31T06:45:37Z</dcterms:modified>
</cp:coreProperties>
</file>